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upload.wikimedia.org/wikipedia/commons/0/0d/Blausen_0328_EarAnatomy.p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html:file://C:\Users\alaa\Desktop\New%20folder%20(4)\&#1575;&#1604;&#1571;&#1584;&#1606;.mht!https://en.wikivet.net/Cartilage_-_Anatomy_%26_Physiolog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81000"/>
            <a:ext cx="8153400" cy="6096000"/>
          </a:xfrm>
        </p:spPr>
        <p:txBody>
          <a:bodyPr>
            <a:normAutofit fontScale="92500" lnSpcReduction="20000"/>
          </a:bodyPr>
          <a:lstStyle/>
          <a:p>
            <a:pPr algn="l"/>
            <a:r>
              <a:rPr lang="en-US" dirty="0" smtClean="0">
                <a:solidFill>
                  <a:schemeClr val="tx1"/>
                </a:solidFill>
              </a:rPr>
              <a:t> </a:t>
            </a:r>
            <a:r>
              <a:rPr lang="en-US" b="1" dirty="0" smtClean="0">
                <a:solidFill>
                  <a:schemeClr val="tx1"/>
                </a:solidFill>
              </a:rPr>
              <a:t>The   EAR </a:t>
            </a:r>
            <a:r>
              <a:rPr lang="en-US" b="1" dirty="0" smtClean="0">
                <a:solidFill>
                  <a:schemeClr val="tx1"/>
                </a:solidFill>
              </a:rPr>
              <a:t>   By </a:t>
            </a:r>
            <a:r>
              <a:rPr lang="en-US" b="1" dirty="0" err="1" smtClean="0">
                <a:solidFill>
                  <a:schemeClr val="tx1"/>
                </a:solidFill>
              </a:rPr>
              <a:t>Dr.Alaa</a:t>
            </a:r>
            <a:r>
              <a:rPr lang="en-US" b="1" dirty="0" smtClean="0">
                <a:solidFill>
                  <a:schemeClr val="tx1"/>
                </a:solidFill>
              </a:rPr>
              <a:t> Hussein </a:t>
            </a:r>
            <a:r>
              <a:rPr lang="en-US" b="1" dirty="0" err="1" smtClean="0">
                <a:solidFill>
                  <a:schemeClr val="tx1"/>
                </a:solidFill>
              </a:rPr>
              <a:t>Saadoon</a:t>
            </a:r>
            <a:r>
              <a:rPr lang="en-US" b="1" dirty="0" smtClean="0">
                <a:solidFill>
                  <a:schemeClr val="tx1"/>
                </a:solidFill>
              </a:rPr>
              <a:t> </a:t>
            </a:r>
            <a:endParaRPr lang="en-US" dirty="0" smtClean="0">
              <a:solidFill>
                <a:schemeClr val="tx1"/>
              </a:solidFill>
            </a:endParaRPr>
          </a:p>
          <a:p>
            <a:pPr algn="l"/>
            <a:r>
              <a:rPr lang="en-US" dirty="0" smtClean="0">
                <a:solidFill>
                  <a:schemeClr val="tx1"/>
                </a:solidFill>
              </a:rPr>
              <a:t>The ear is a paired sensory organ, that is involved in both hearing and balance. For this reason, the ear is known as the </a:t>
            </a:r>
            <a:r>
              <a:rPr lang="en-US" dirty="0" err="1" smtClean="0">
                <a:solidFill>
                  <a:schemeClr val="tx1"/>
                </a:solidFill>
              </a:rPr>
              <a:t>vestibulocochlear</a:t>
            </a:r>
            <a:r>
              <a:rPr lang="en-US" dirty="0" smtClean="0">
                <a:solidFill>
                  <a:schemeClr val="tx1"/>
                </a:solidFill>
              </a:rPr>
              <a:t> organ. </a:t>
            </a:r>
          </a:p>
          <a:p>
            <a:pPr algn="l"/>
            <a:r>
              <a:rPr lang="en-US" dirty="0" smtClean="0">
                <a:solidFill>
                  <a:schemeClr val="tx1"/>
                </a:solidFill>
              </a:rPr>
              <a:t>Anatomically, the ear can be looked at in three parts: </a:t>
            </a:r>
          </a:p>
          <a:p>
            <a:pPr algn="l"/>
            <a:r>
              <a:rPr lang="en-US" dirty="0" smtClean="0">
                <a:solidFill>
                  <a:schemeClr val="tx1"/>
                </a:solidFill>
              </a:rPr>
              <a:t>1. </a:t>
            </a:r>
            <a:r>
              <a:rPr lang="en-US" b="1" dirty="0" smtClean="0">
                <a:solidFill>
                  <a:schemeClr val="tx1"/>
                </a:solidFill>
              </a:rPr>
              <a:t>External  ear</a:t>
            </a:r>
            <a:r>
              <a:rPr lang="en-US" dirty="0" smtClean="0">
                <a:solidFill>
                  <a:schemeClr val="tx1"/>
                </a:solidFill>
              </a:rPr>
              <a:t> – </a:t>
            </a:r>
            <a:r>
              <a:rPr lang="en-US" dirty="0" err="1" smtClean="0">
                <a:solidFill>
                  <a:schemeClr val="tx1"/>
                </a:solidFill>
              </a:rPr>
              <a:t>pinna</a:t>
            </a:r>
            <a:r>
              <a:rPr lang="en-US" dirty="0" smtClean="0">
                <a:solidFill>
                  <a:schemeClr val="tx1"/>
                </a:solidFill>
              </a:rPr>
              <a:t>(</a:t>
            </a:r>
            <a:r>
              <a:rPr lang="ar-IQ" dirty="0" smtClean="0">
                <a:solidFill>
                  <a:schemeClr val="tx1"/>
                </a:solidFill>
              </a:rPr>
              <a:t>الصيوان </a:t>
            </a:r>
            <a:r>
              <a:rPr lang="en-US" dirty="0" smtClean="0">
                <a:solidFill>
                  <a:schemeClr val="tx1"/>
                </a:solidFill>
              </a:rPr>
              <a:t>) and external acoustic </a:t>
            </a:r>
            <a:r>
              <a:rPr lang="en-US" dirty="0" err="1" smtClean="0">
                <a:solidFill>
                  <a:schemeClr val="tx1"/>
                </a:solidFill>
              </a:rPr>
              <a:t>meatus</a:t>
            </a:r>
            <a:r>
              <a:rPr lang="en-US" dirty="0" smtClean="0">
                <a:solidFill>
                  <a:schemeClr val="tx1"/>
                </a:solidFill>
              </a:rPr>
              <a:t>  down to the level of the tympanic membrane </a:t>
            </a:r>
          </a:p>
          <a:p>
            <a:pPr algn="l"/>
            <a:r>
              <a:rPr lang="en-US" dirty="0" smtClean="0">
                <a:solidFill>
                  <a:schemeClr val="tx1"/>
                </a:solidFill>
              </a:rPr>
              <a:t>2. </a:t>
            </a:r>
            <a:r>
              <a:rPr lang="en-US" b="1" dirty="0" smtClean="0">
                <a:solidFill>
                  <a:schemeClr val="tx1"/>
                </a:solidFill>
              </a:rPr>
              <a:t>Middle ear</a:t>
            </a:r>
            <a:r>
              <a:rPr lang="en-US" dirty="0" smtClean="0">
                <a:solidFill>
                  <a:schemeClr val="tx1"/>
                </a:solidFill>
              </a:rPr>
              <a:t> - contains the </a:t>
            </a:r>
            <a:r>
              <a:rPr lang="en-US" dirty="0" err="1" smtClean="0">
                <a:solidFill>
                  <a:schemeClr val="tx1"/>
                </a:solidFill>
              </a:rPr>
              <a:t>malleus</a:t>
            </a:r>
            <a:r>
              <a:rPr lang="en-US" dirty="0" smtClean="0">
                <a:solidFill>
                  <a:schemeClr val="tx1"/>
                </a:solidFill>
              </a:rPr>
              <a:t>, </a:t>
            </a:r>
            <a:r>
              <a:rPr lang="en-US" dirty="0" err="1" smtClean="0">
                <a:solidFill>
                  <a:schemeClr val="tx1"/>
                </a:solidFill>
              </a:rPr>
              <a:t>incus</a:t>
            </a:r>
            <a:r>
              <a:rPr lang="en-US" dirty="0" smtClean="0">
                <a:solidFill>
                  <a:schemeClr val="tx1"/>
                </a:solidFill>
              </a:rPr>
              <a:t> and stapes (</a:t>
            </a:r>
            <a:r>
              <a:rPr lang="ar-SA" dirty="0" smtClean="0">
                <a:solidFill>
                  <a:schemeClr val="tx1"/>
                </a:solidFill>
              </a:rPr>
              <a:t>المطرقة، السندان والركابي</a:t>
            </a:r>
            <a:r>
              <a:rPr lang="en-US" dirty="0" smtClean="0">
                <a:solidFill>
                  <a:schemeClr val="tx1"/>
                </a:solidFill>
              </a:rPr>
              <a:t> ) bones - known as the </a:t>
            </a:r>
            <a:r>
              <a:rPr lang="en-US" dirty="0" err="1" smtClean="0">
                <a:solidFill>
                  <a:schemeClr val="tx1"/>
                </a:solidFill>
              </a:rPr>
              <a:t>ossicles</a:t>
            </a:r>
            <a:r>
              <a:rPr lang="en-US" dirty="0" smtClean="0">
                <a:solidFill>
                  <a:schemeClr val="tx1"/>
                </a:solidFill>
              </a:rPr>
              <a:t> </a:t>
            </a:r>
          </a:p>
          <a:p>
            <a:pPr algn="l"/>
            <a:r>
              <a:rPr lang="en-US" dirty="0" smtClean="0">
                <a:solidFill>
                  <a:schemeClr val="tx1"/>
                </a:solidFill>
              </a:rPr>
              <a:t>3. </a:t>
            </a:r>
            <a:r>
              <a:rPr lang="en-US" b="1" dirty="0" smtClean="0">
                <a:solidFill>
                  <a:schemeClr val="tx1"/>
                </a:solidFill>
              </a:rPr>
              <a:t>Inner ear</a:t>
            </a:r>
            <a:r>
              <a:rPr lang="en-US" dirty="0" smtClean="0">
                <a:solidFill>
                  <a:schemeClr val="tx1"/>
                </a:solidFill>
              </a:rPr>
              <a:t> - contains the membranous and bony labyrinths, and the cochlea .( </a:t>
            </a:r>
            <a:r>
              <a:rPr lang="ar-IQ" dirty="0" smtClean="0">
                <a:solidFill>
                  <a:schemeClr val="tx1"/>
                </a:solidFill>
              </a:rPr>
              <a:t>المتاهات العظمية والغشائية </a:t>
            </a:r>
            <a:r>
              <a:rPr lang="ar-SA" dirty="0" smtClean="0">
                <a:solidFill>
                  <a:schemeClr val="tx1"/>
                </a:solidFill>
              </a:rPr>
              <a:t>، والقوقعة</a:t>
            </a:r>
            <a:r>
              <a:rPr lang="en-US" dirty="0" smtClean="0">
                <a:solidFill>
                  <a:schemeClr val="tx1"/>
                </a:solidFill>
              </a:rPr>
              <a:t>). </a:t>
            </a:r>
          </a:p>
          <a:p>
            <a:pPr algn="l"/>
            <a:endParaRPr lang="ar-IQ"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en-US" b="1" dirty="0" smtClean="0"/>
              <a:t>The tympanic membrane or eardrum  </a:t>
            </a:r>
            <a:r>
              <a:rPr lang="en-US" dirty="0" smtClean="0"/>
              <a:t>: Is a thin partition separating the lumen of the external acoustic </a:t>
            </a:r>
            <a:r>
              <a:rPr lang="en-US" dirty="0" err="1" smtClean="0"/>
              <a:t>meatus</a:t>
            </a:r>
            <a:r>
              <a:rPr lang="en-US" dirty="0" smtClean="0"/>
              <a:t> from that of the tympanic cavity .It is slanted (</a:t>
            </a:r>
            <a:r>
              <a:rPr lang="ar-IQ" dirty="0" smtClean="0"/>
              <a:t>مائل </a:t>
            </a:r>
            <a:r>
              <a:rPr lang="en-US" dirty="0" smtClean="0"/>
              <a:t>)and its surface is larger than  transected external acoustic </a:t>
            </a:r>
            <a:r>
              <a:rPr lang="en-US" dirty="0" err="1" smtClean="0"/>
              <a:t>meatus</a:t>
            </a:r>
            <a:r>
              <a:rPr lang="en-US" dirty="0" smtClean="0"/>
              <a:t> .  The lateral surface is covered with an epidermis continuous with that of the </a:t>
            </a:r>
            <a:r>
              <a:rPr lang="en-US" dirty="0" err="1" smtClean="0"/>
              <a:t>meatus</a:t>
            </a:r>
            <a:r>
              <a:rPr lang="en-US" dirty="0" smtClean="0"/>
              <a:t> , its medial surface covered with the mucosa lining the tympanic cavity . A layer of fibrous tissue between the two layer firmly attached the membrane to the osseous tympanic ring of the temporal bone .</a:t>
            </a:r>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en-US" b="1" dirty="0" smtClean="0"/>
              <a:t>The </a:t>
            </a:r>
            <a:r>
              <a:rPr lang="en-US" b="1" dirty="0" err="1" smtClean="0"/>
              <a:t>eustachian</a:t>
            </a:r>
            <a:r>
              <a:rPr lang="en-US" b="1" dirty="0" smtClean="0"/>
              <a:t> tube</a:t>
            </a:r>
            <a:r>
              <a:rPr lang="en-US" dirty="0" smtClean="0"/>
              <a:t>: Is a tube  connects the tympanic cavity to the </a:t>
            </a:r>
            <a:r>
              <a:rPr lang="en-US" dirty="0" err="1" smtClean="0"/>
              <a:t>nasopharynx</a:t>
            </a:r>
            <a:r>
              <a:rPr lang="en-US" dirty="0" smtClean="0"/>
              <a:t>. Its function  to equalize pressure on either side of the tympanic cavity, by opening while yawning(</a:t>
            </a:r>
            <a:r>
              <a:rPr lang="ar-SA" dirty="0" smtClean="0"/>
              <a:t>التثاوب </a:t>
            </a:r>
            <a:r>
              <a:rPr lang="en-US" dirty="0" smtClean="0"/>
              <a:t>) or swallowing(</a:t>
            </a:r>
            <a:r>
              <a:rPr lang="ar-SA" dirty="0" smtClean="0"/>
              <a:t>البلع </a:t>
            </a:r>
            <a:r>
              <a:rPr lang="en-US" dirty="0" smtClean="0"/>
              <a:t>), for example . </a:t>
            </a:r>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INNER EAR </a:t>
            </a:r>
            <a:endParaRPr lang="ar-IQ" dirty="0"/>
          </a:p>
        </p:txBody>
      </p:sp>
      <p:sp>
        <p:nvSpPr>
          <p:cNvPr id="3" name="Content Placeholder 2"/>
          <p:cNvSpPr>
            <a:spLocks noGrp="1"/>
          </p:cNvSpPr>
          <p:nvPr>
            <p:ph idx="1"/>
          </p:nvPr>
        </p:nvSpPr>
        <p:spPr>
          <a:xfrm>
            <a:off x="457200" y="914400"/>
            <a:ext cx="8229600" cy="5211763"/>
          </a:xfrm>
        </p:spPr>
        <p:txBody>
          <a:bodyPr/>
          <a:lstStyle/>
          <a:p>
            <a:r>
              <a:rPr lang="en-US" dirty="0" smtClean="0"/>
              <a:t>The inner ear is located within the </a:t>
            </a:r>
            <a:r>
              <a:rPr lang="en-US" dirty="0" err="1" smtClean="0"/>
              <a:t>petrous</a:t>
            </a:r>
            <a:r>
              <a:rPr lang="en-US" dirty="0" smtClean="0"/>
              <a:t> temporal bone and contains the </a:t>
            </a:r>
            <a:r>
              <a:rPr lang="en-US" b="1" dirty="0" smtClean="0"/>
              <a:t>membranous labyrinth</a:t>
            </a:r>
            <a:r>
              <a:rPr lang="en-US" dirty="0" smtClean="0"/>
              <a:t>(</a:t>
            </a:r>
            <a:r>
              <a:rPr lang="ar-IQ" dirty="0" smtClean="0"/>
              <a:t>المتاهات الغشائية </a:t>
            </a:r>
            <a:r>
              <a:rPr lang="en-US" dirty="0" smtClean="0"/>
              <a:t>), which is surrounded by the </a:t>
            </a:r>
            <a:r>
              <a:rPr lang="en-US" b="1" dirty="0" smtClean="0"/>
              <a:t>bony labyrinth(</a:t>
            </a:r>
            <a:r>
              <a:rPr lang="ar-IQ" b="1" dirty="0" smtClean="0"/>
              <a:t>المتاهات العظمية </a:t>
            </a:r>
            <a:r>
              <a:rPr lang="en-US" b="1" dirty="0" smtClean="0"/>
              <a:t>)</a:t>
            </a:r>
            <a:r>
              <a:rPr lang="en-US" dirty="0" smtClean="0"/>
              <a:t>. The membranous labyrinth is an interconnected group of fluid-filled membranous sacs. The fluid is </a:t>
            </a:r>
            <a:r>
              <a:rPr lang="en-US" dirty="0" err="1" smtClean="0"/>
              <a:t>endolymph</a:t>
            </a:r>
            <a:r>
              <a:rPr lang="en-US" dirty="0" smtClean="0"/>
              <a:t>.  The movement of the </a:t>
            </a:r>
            <a:r>
              <a:rPr lang="en-US" dirty="0" err="1" smtClean="0"/>
              <a:t>endolymph</a:t>
            </a:r>
            <a:r>
              <a:rPr lang="en-US" dirty="0" smtClean="0"/>
              <a:t> ,  stimulates the sensory cells within the membranous wall.</a:t>
            </a:r>
          </a:p>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e Vestibular Labyrinth"/>
          <p:cNvPicPr>
            <a:picLocks noGrp="1"/>
          </p:cNvPicPr>
          <p:nvPr>
            <p:ph idx="1"/>
          </p:nvPr>
        </p:nvPicPr>
        <p:blipFill>
          <a:blip r:embed="rId2"/>
          <a:srcRect/>
          <a:stretch>
            <a:fillRect/>
          </a:stretch>
        </p:blipFill>
        <p:spPr bwMode="auto">
          <a:xfrm>
            <a:off x="1600200" y="609600"/>
            <a:ext cx="5086350" cy="56388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r>
              <a:rPr lang="en-US" b="1" dirty="0" smtClean="0"/>
              <a:t>The membranous labyrinth consists of</a:t>
            </a:r>
            <a:r>
              <a:rPr lang="en-US" dirty="0" smtClean="0"/>
              <a:t>: </a:t>
            </a:r>
          </a:p>
          <a:p>
            <a:r>
              <a:rPr lang="en-US" dirty="0" smtClean="0"/>
              <a:t>1- </a:t>
            </a:r>
            <a:r>
              <a:rPr lang="en-US" i="1" dirty="0" smtClean="0"/>
              <a:t>Vestibular labyrinth</a:t>
            </a:r>
            <a:r>
              <a:rPr lang="en-US" dirty="0" smtClean="0"/>
              <a:t>: contains the receptor organ involved with balance, containing the </a:t>
            </a:r>
            <a:r>
              <a:rPr lang="en-US" dirty="0" err="1" smtClean="0"/>
              <a:t>saccule</a:t>
            </a:r>
            <a:r>
              <a:rPr lang="en-US" dirty="0" smtClean="0"/>
              <a:t>, utricle and the semicircular ducts , that  conduct impulses concerned with balance via the vestibular nerve. </a:t>
            </a:r>
          </a:p>
          <a:p>
            <a:r>
              <a:rPr lang="en-US" dirty="0" smtClean="0"/>
              <a:t>- </a:t>
            </a:r>
            <a:r>
              <a:rPr lang="en-US" i="1" dirty="0" smtClean="0"/>
              <a:t>Cochlear labyrinth</a:t>
            </a:r>
            <a:r>
              <a:rPr lang="en-US" dirty="0" smtClean="0"/>
              <a:t>: contains the organ involved with hearing. It consists of the organ of </a:t>
            </a:r>
            <a:r>
              <a:rPr lang="en-US" dirty="0" err="1" smtClean="0"/>
              <a:t>Corti</a:t>
            </a:r>
            <a:r>
              <a:rPr lang="en-US" dirty="0" smtClean="0"/>
              <a:t> , within the cochlear duct. The cochlear duct is fluid-filled, the fluid being </a:t>
            </a:r>
            <a:r>
              <a:rPr lang="en-US" dirty="0" err="1" smtClean="0"/>
              <a:t>endolymph</a:t>
            </a:r>
            <a:r>
              <a:rPr lang="en-US" dirty="0" smtClean="0"/>
              <a:t>. The organ of </a:t>
            </a:r>
            <a:r>
              <a:rPr lang="en-US" dirty="0" err="1" smtClean="0"/>
              <a:t>Corti</a:t>
            </a:r>
            <a:r>
              <a:rPr lang="en-US" dirty="0" smtClean="0"/>
              <a:t> contains the receptor cells for hearing. </a:t>
            </a:r>
          </a:p>
          <a:p>
            <a:r>
              <a:rPr lang="en-US" dirty="0" smtClean="0"/>
              <a:t>- </a:t>
            </a:r>
            <a:r>
              <a:rPr lang="en-US" i="1" dirty="0" err="1" smtClean="0"/>
              <a:t>Ductus</a:t>
            </a:r>
            <a:r>
              <a:rPr lang="en-US" i="1" dirty="0" smtClean="0"/>
              <a:t> reunions(</a:t>
            </a:r>
            <a:r>
              <a:rPr lang="ar-IQ" i="1" dirty="0" smtClean="0"/>
              <a:t>ملتقى القنوات </a:t>
            </a:r>
            <a:r>
              <a:rPr lang="en-US" i="1" dirty="0" smtClean="0"/>
              <a:t>)</a:t>
            </a:r>
            <a:r>
              <a:rPr lang="en-US" dirty="0" smtClean="0"/>
              <a:t>: this is the duct through which the above two labyrinths communicate</a:t>
            </a:r>
          </a:p>
          <a:p>
            <a:r>
              <a:rPr lang="en-US" dirty="0" smtClean="0"/>
              <a:t> </a:t>
            </a: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nine-earanatomy.jpg"/>
          <p:cNvPicPr>
            <a:picLocks noGrp="1" noChangeAspect="1"/>
          </p:cNvPicPr>
          <p:nvPr>
            <p:ph idx="1"/>
          </p:nvPr>
        </p:nvPicPr>
        <p:blipFill>
          <a:blip r:embed="rId2"/>
          <a:stretch>
            <a:fillRect/>
          </a:stretch>
        </p:blipFill>
        <p:spPr>
          <a:xfrm>
            <a:off x="1600200" y="457200"/>
            <a:ext cx="5562600" cy="566896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ile:Blausen 0328 EarAnatomy.png">
            <a:hlinkClick r:id="rId2"/>
          </p:cNvPr>
          <p:cNvPicPr>
            <a:picLocks noGrp="1"/>
          </p:cNvPicPr>
          <p:nvPr>
            <p:ph idx="1"/>
          </p:nvPr>
        </p:nvPicPr>
        <p:blipFill>
          <a:blip r:embed="rId3"/>
          <a:srcRect/>
          <a:stretch>
            <a:fillRect/>
          </a:stretch>
        </p:blipFill>
        <p:spPr bwMode="auto">
          <a:xfrm>
            <a:off x="1447800" y="914400"/>
            <a:ext cx="6096000" cy="54864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85000" lnSpcReduction="20000"/>
          </a:bodyPr>
          <a:lstStyle/>
          <a:p>
            <a:pPr lvl="0"/>
            <a:r>
              <a:rPr lang="en-US" dirty="0" smtClean="0"/>
              <a:t>1-  The External Ear : consist of two parts , the auricle or </a:t>
            </a:r>
            <a:r>
              <a:rPr lang="en-US" dirty="0" err="1" smtClean="0"/>
              <a:t>pinna</a:t>
            </a:r>
            <a:r>
              <a:rPr lang="en-US" dirty="0" smtClean="0"/>
              <a:t>  and the external acoustic </a:t>
            </a:r>
            <a:r>
              <a:rPr lang="en-US" dirty="0" err="1" smtClean="0"/>
              <a:t>meatus</a:t>
            </a:r>
            <a:r>
              <a:rPr lang="en-US" dirty="0" smtClean="0"/>
              <a:t>  . The </a:t>
            </a:r>
            <a:r>
              <a:rPr lang="en-US" dirty="0" err="1" smtClean="0"/>
              <a:t>pinna</a:t>
            </a:r>
            <a:r>
              <a:rPr lang="en-US" dirty="0" smtClean="0"/>
              <a:t> consists of the </a:t>
            </a:r>
            <a:r>
              <a:rPr lang="en-US" b="1" dirty="0" smtClean="0"/>
              <a:t>auricular </a:t>
            </a:r>
            <a:r>
              <a:rPr lang="en-US" b="1" u="sng" dirty="0" smtClean="0">
                <a:hlinkClick r:id="rId2" tooltip="Cartilage - Anatomy &amp; Physiology"/>
              </a:rPr>
              <a:t>cartilage</a:t>
            </a:r>
            <a:r>
              <a:rPr lang="en-US" dirty="0" smtClean="0"/>
              <a:t>, and skin which allows for flexibility and elasticity. The auricle shape like a funnel distally it is wide open to receive the sound and more proximally it is rolled up to form a tube known as the </a:t>
            </a:r>
            <a:r>
              <a:rPr lang="en-US" dirty="0" err="1" smtClean="0"/>
              <a:t>concha</a:t>
            </a:r>
            <a:r>
              <a:rPr lang="en-US" dirty="0" smtClean="0"/>
              <a:t> ,  that bends medially to connection with the external acoustic </a:t>
            </a:r>
            <a:r>
              <a:rPr lang="en-US" dirty="0" err="1" smtClean="0"/>
              <a:t>meatus</a:t>
            </a:r>
            <a:r>
              <a:rPr lang="en-US" dirty="0" smtClean="0"/>
              <a:t> . The </a:t>
            </a:r>
            <a:r>
              <a:rPr lang="en-US" b="1" dirty="0" err="1" smtClean="0"/>
              <a:t>scutiform</a:t>
            </a:r>
            <a:r>
              <a:rPr lang="en-US" dirty="0" smtClean="0"/>
              <a:t> cartilage lies </a:t>
            </a:r>
            <a:r>
              <a:rPr lang="en-US" dirty="0" err="1" smtClean="0"/>
              <a:t>rostromedially</a:t>
            </a:r>
            <a:r>
              <a:rPr lang="en-US" dirty="0" smtClean="0"/>
              <a:t> in the lower ear canal and provides support. </a:t>
            </a:r>
          </a:p>
          <a:p>
            <a:pPr lvl="0"/>
            <a:endParaRPr lang="en-US" dirty="0" smtClean="0"/>
          </a:p>
          <a:p>
            <a:r>
              <a:rPr lang="en-US" dirty="0" smtClean="0"/>
              <a:t>The auricle can be turned toward the source of sound; right and left  so that each can focus on separate sounds.</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r>
              <a:rPr lang="en-US" sz="2800" dirty="0" smtClean="0">
                <a:cs typeface="+mj-cs"/>
              </a:rPr>
              <a:t>A complex set of  voluntary auricular muscles, that arises from different points in the skill can responsible for the movement of the ear. The auricular muscles are innervated by branches of the facial nerve.</a:t>
            </a:r>
            <a:endParaRPr lang="en-US" dirty="0" smtClean="0"/>
          </a:p>
          <a:p>
            <a:r>
              <a:rPr lang="en-US" dirty="0" smtClean="0"/>
              <a:t>The external acoustic </a:t>
            </a:r>
            <a:r>
              <a:rPr lang="en-US" dirty="0" err="1" smtClean="0"/>
              <a:t>meatus</a:t>
            </a:r>
            <a:r>
              <a:rPr lang="en-US" dirty="0" smtClean="0"/>
              <a:t> being where the </a:t>
            </a:r>
            <a:r>
              <a:rPr lang="en-US" dirty="0" err="1" smtClean="0"/>
              <a:t>concha</a:t>
            </a:r>
            <a:r>
              <a:rPr lang="en-US" dirty="0" smtClean="0"/>
              <a:t> narrow and ends at the eardrum (</a:t>
            </a:r>
            <a:r>
              <a:rPr lang="ar-IQ" dirty="0" smtClean="0"/>
              <a:t>طبلة الأذن</a:t>
            </a:r>
            <a:r>
              <a:rPr lang="en-US" dirty="0" smtClean="0"/>
              <a:t>) . </a:t>
            </a:r>
          </a:p>
          <a:p>
            <a:r>
              <a:rPr lang="en-US" dirty="0" smtClean="0"/>
              <a:t>The </a:t>
            </a:r>
            <a:r>
              <a:rPr lang="en-US" dirty="0" err="1" smtClean="0"/>
              <a:t>meatus</a:t>
            </a:r>
            <a:r>
              <a:rPr lang="en-US" dirty="0" smtClean="0"/>
              <a:t> therefore has cartilaginous and osseous parts. It is lined with skin that contains sebaceous and tubular </a:t>
            </a:r>
            <a:r>
              <a:rPr lang="en-US" dirty="0" err="1" smtClean="0"/>
              <a:t>ceruminous</a:t>
            </a:r>
            <a:r>
              <a:rPr lang="en-US" dirty="0" smtClean="0"/>
              <a:t> gland, that secrete the earwax (</a:t>
            </a:r>
            <a:r>
              <a:rPr lang="en-US" dirty="0" err="1" smtClean="0"/>
              <a:t>cerumen</a:t>
            </a:r>
            <a:r>
              <a:rPr lang="en-US" dirty="0" smtClean="0"/>
              <a:t>), which  prevent dust from reaching the delicate tympanic membrane.</a:t>
            </a:r>
          </a:p>
          <a:p>
            <a:r>
              <a:rPr lang="en-US" dirty="0" smtClean="0"/>
              <a:t>The ear of the dog is of the most clinical interest ,  its external acoustic </a:t>
            </a:r>
            <a:r>
              <a:rPr lang="en-US" dirty="0" err="1" smtClean="0"/>
              <a:t>meatus</a:t>
            </a:r>
            <a:r>
              <a:rPr lang="en-US" dirty="0" smtClean="0"/>
              <a:t> is curved. </a:t>
            </a:r>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The middle ear </a:t>
            </a:r>
            <a:endParaRPr lang="ar-IQ" dirty="0"/>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r>
              <a:rPr lang="en-US" dirty="0" smtClean="0"/>
              <a:t>The middle ear consists of the tympanic cavity, the auditory </a:t>
            </a:r>
            <a:r>
              <a:rPr lang="en-US" dirty="0" err="1" smtClean="0"/>
              <a:t>ossicles</a:t>
            </a:r>
            <a:r>
              <a:rPr lang="en-US" dirty="0" smtClean="0"/>
              <a:t> and the </a:t>
            </a:r>
            <a:r>
              <a:rPr lang="en-US" dirty="0" err="1" smtClean="0"/>
              <a:t>eustachian</a:t>
            </a:r>
            <a:r>
              <a:rPr lang="en-US" dirty="0" smtClean="0"/>
              <a:t> tube. The boundary between the middle and inner ear is the oval window. The auditory </a:t>
            </a:r>
            <a:r>
              <a:rPr lang="en-US" dirty="0" err="1" smtClean="0"/>
              <a:t>ossicles</a:t>
            </a:r>
            <a:r>
              <a:rPr lang="en-US" dirty="0" smtClean="0"/>
              <a:t> are attached to the wall of the tympanic cavity by many ligaments and mucosal folds. The tympanic cavity is located within the temporal bone, and can be divided into dorsal, middle and ventral parts: </a:t>
            </a:r>
          </a:p>
          <a:p>
            <a:pPr lvl="0"/>
            <a:r>
              <a:rPr lang="en-US" i="1" dirty="0" smtClean="0"/>
              <a:t>Dorsal</a:t>
            </a:r>
            <a:r>
              <a:rPr lang="en-US" dirty="0" smtClean="0"/>
              <a:t>: </a:t>
            </a:r>
            <a:r>
              <a:rPr lang="en-US" dirty="0" err="1" smtClean="0"/>
              <a:t>conatining</a:t>
            </a:r>
            <a:r>
              <a:rPr lang="en-US" dirty="0" smtClean="0"/>
              <a:t> 2 of the auditory </a:t>
            </a:r>
            <a:r>
              <a:rPr lang="en-US" dirty="0" err="1" smtClean="0"/>
              <a:t>ossicles</a:t>
            </a:r>
            <a:r>
              <a:rPr lang="en-US" dirty="0" smtClean="0"/>
              <a:t> – the </a:t>
            </a:r>
            <a:r>
              <a:rPr lang="en-US" b="1" dirty="0" err="1" smtClean="0"/>
              <a:t>malleus</a:t>
            </a:r>
            <a:r>
              <a:rPr lang="en-US" dirty="0" smtClean="0"/>
              <a:t> and </a:t>
            </a:r>
            <a:r>
              <a:rPr lang="en-US" b="1" dirty="0" err="1" smtClean="0"/>
              <a:t>incus</a:t>
            </a:r>
            <a:r>
              <a:rPr lang="en-US" dirty="0" smtClean="0"/>
              <a:t> </a:t>
            </a:r>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lvl="0"/>
            <a:r>
              <a:rPr lang="en-US" i="1" dirty="0" smtClean="0"/>
              <a:t>Middle</a:t>
            </a:r>
            <a:r>
              <a:rPr lang="en-US" dirty="0" smtClean="0"/>
              <a:t>: bounded by the tympanic membrane laterally and containing the third auditory </a:t>
            </a:r>
            <a:r>
              <a:rPr lang="en-US" dirty="0" err="1" smtClean="0"/>
              <a:t>ossicle</a:t>
            </a:r>
            <a:r>
              <a:rPr lang="en-US" dirty="0" smtClean="0"/>
              <a:t>, </a:t>
            </a:r>
            <a:r>
              <a:rPr lang="en-US" b="1" dirty="0" smtClean="0"/>
              <a:t>stapes</a:t>
            </a:r>
            <a:r>
              <a:rPr lang="en-US" dirty="0" smtClean="0"/>
              <a:t>, attached to the oval window. It opens </a:t>
            </a:r>
            <a:r>
              <a:rPr lang="en-US" dirty="0" err="1" smtClean="0"/>
              <a:t>rostrally</a:t>
            </a:r>
            <a:r>
              <a:rPr lang="en-US" dirty="0" smtClean="0"/>
              <a:t> into the </a:t>
            </a:r>
            <a:r>
              <a:rPr lang="en-US" dirty="0" err="1" smtClean="0"/>
              <a:t>nasopharynx</a:t>
            </a:r>
            <a:r>
              <a:rPr lang="en-US" dirty="0" smtClean="0"/>
              <a:t> via the </a:t>
            </a:r>
            <a:r>
              <a:rPr lang="en-US" dirty="0" err="1" smtClean="0"/>
              <a:t>eustachian</a:t>
            </a:r>
            <a:r>
              <a:rPr lang="en-US" dirty="0" smtClean="0"/>
              <a:t> tube </a:t>
            </a:r>
          </a:p>
          <a:p>
            <a:pPr lvl="0"/>
            <a:r>
              <a:rPr lang="en-US" dirty="0" smtClean="0"/>
              <a:t> </a:t>
            </a:r>
            <a:r>
              <a:rPr lang="en-US" i="1" dirty="0" smtClean="0"/>
              <a:t>Ventral</a:t>
            </a:r>
            <a:r>
              <a:rPr lang="en-US" dirty="0" smtClean="0"/>
              <a:t>: or </a:t>
            </a:r>
            <a:r>
              <a:rPr lang="en-US" dirty="0" err="1" smtClean="0"/>
              <a:t>fundic</a:t>
            </a:r>
            <a:r>
              <a:rPr lang="en-US" dirty="0" smtClean="0"/>
              <a:t> cavity, which is the largest compartment. It is housed by the tympanic bulla which is a thin-walled, bulbous expansion of the temporal bone. The bulla varies in prominence among species ; in some it is subdivided into numerous bony cells .  </a:t>
            </a:r>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b="1" dirty="0" smtClean="0"/>
              <a:t>Sound vibrations are transmitted from the tympanic membrane, across the tympanic cavity, via the </a:t>
            </a:r>
            <a:r>
              <a:rPr lang="en-US" b="1" dirty="0" err="1" smtClean="0"/>
              <a:t>ossicles</a:t>
            </a:r>
            <a:r>
              <a:rPr lang="en-US" b="1" dirty="0" smtClean="0"/>
              <a:t> (</a:t>
            </a:r>
            <a:r>
              <a:rPr lang="en-US" b="1" dirty="0" err="1" smtClean="0"/>
              <a:t>malleus</a:t>
            </a:r>
            <a:r>
              <a:rPr lang="en-US" b="1" dirty="0" smtClean="0"/>
              <a:t>, </a:t>
            </a:r>
            <a:r>
              <a:rPr lang="en-US" b="1" dirty="0" err="1" smtClean="0"/>
              <a:t>incus</a:t>
            </a:r>
            <a:r>
              <a:rPr lang="en-US" b="1" dirty="0" smtClean="0"/>
              <a:t>, then stapes). The </a:t>
            </a:r>
            <a:r>
              <a:rPr lang="en-US" b="1" dirty="0" err="1" smtClean="0"/>
              <a:t>ossicles</a:t>
            </a:r>
            <a:r>
              <a:rPr lang="en-US" b="1" dirty="0" smtClean="0"/>
              <a:t>, as well as transmitting sound vibrations from the tympanic membrane, also magnify the vibrations by about 20 times. The magnification is achieved by the action of two muscles that are attached to the </a:t>
            </a:r>
            <a:r>
              <a:rPr lang="en-US" b="1" dirty="0" err="1" smtClean="0"/>
              <a:t>ossicles</a:t>
            </a:r>
            <a:r>
              <a:rPr lang="en-US" b="1" dirty="0" smtClean="0"/>
              <a:t>, the tensor tympani muscle and the </a:t>
            </a:r>
            <a:r>
              <a:rPr lang="en-US" b="1" dirty="0" err="1" smtClean="0"/>
              <a:t>stapedius</a:t>
            </a:r>
            <a:r>
              <a:rPr lang="en-US" b="1" dirty="0" smtClean="0"/>
              <a:t> mus</a:t>
            </a:r>
            <a:r>
              <a:rPr lang="en-US" dirty="0" smtClean="0"/>
              <a:t>cle(</a:t>
            </a:r>
            <a:r>
              <a:rPr lang="ar-SA" dirty="0" smtClean="0"/>
              <a:t>العضلة الموترة للطبلة والعضلات الركابي</a:t>
            </a:r>
            <a:r>
              <a:rPr lang="en-US" dirty="0" smtClean="0"/>
              <a:t>). </a:t>
            </a:r>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r>
              <a:rPr lang="en-US" dirty="0" smtClean="0"/>
              <a:t>The ratio of the </a:t>
            </a:r>
            <a:r>
              <a:rPr lang="en-US" dirty="0" err="1" smtClean="0"/>
              <a:t>malleus</a:t>
            </a:r>
            <a:r>
              <a:rPr lang="en-US" dirty="0" smtClean="0"/>
              <a:t> : </a:t>
            </a:r>
            <a:r>
              <a:rPr lang="en-US" dirty="0" err="1" smtClean="0"/>
              <a:t>incus</a:t>
            </a:r>
            <a:r>
              <a:rPr lang="en-US" dirty="0" smtClean="0"/>
              <a:t> in dogs and cats is 2-3 times that of man, and may explain the increased acuity of hearing.. Associated structures in the wall of the tympanic cavity (bulla) are the </a:t>
            </a:r>
            <a:r>
              <a:rPr lang="en-US" b="1" dirty="0" smtClean="0"/>
              <a:t>facial nerve</a:t>
            </a:r>
            <a:r>
              <a:rPr lang="en-US" dirty="0" smtClean="0"/>
              <a:t>, </a:t>
            </a:r>
            <a:r>
              <a:rPr lang="en-US" b="1" dirty="0" smtClean="0"/>
              <a:t> </a:t>
            </a:r>
            <a:r>
              <a:rPr lang="en-US" b="1" dirty="0" err="1" smtClean="0"/>
              <a:t>vagus</a:t>
            </a:r>
            <a:r>
              <a:rPr lang="en-US" b="1" dirty="0" smtClean="0"/>
              <a:t> nerve</a:t>
            </a:r>
            <a:r>
              <a:rPr lang="en-US" dirty="0" smtClean="0"/>
              <a:t> and branches of the </a:t>
            </a:r>
            <a:r>
              <a:rPr lang="en-US" b="1" dirty="0" smtClean="0"/>
              <a:t>carotid and lingual arteries</a:t>
            </a:r>
            <a:r>
              <a:rPr lang="en-US" dirty="0" smtClean="0"/>
              <a:t>. Post-</a:t>
            </a:r>
            <a:r>
              <a:rPr lang="en-US" dirty="0" err="1" smtClean="0"/>
              <a:t>ganglionic</a:t>
            </a:r>
            <a:r>
              <a:rPr lang="en-US" dirty="0" smtClean="0"/>
              <a:t> </a:t>
            </a:r>
            <a:r>
              <a:rPr lang="en-US" dirty="0" err="1" smtClean="0"/>
              <a:t>fibres</a:t>
            </a:r>
            <a:r>
              <a:rPr lang="en-US" dirty="0" smtClean="0"/>
              <a:t> of the </a:t>
            </a:r>
            <a:r>
              <a:rPr lang="en-US" b="1" dirty="0" smtClean="0"/>
              <a:t>cervical sympathetic trunk</a:t>
            </a:r>
            <a:r>
              <a:rPr lang="en-US" dirty="0" smtClean="0"/>
              <a:t> run in the region of the </a:t>
            </a:r>
            <a:r>
              <a:rPr lang="en-US" dirty="0" err="1" smtClean="0"/>
              <a:t>dorsomedial</a:t>
            </a:r>
            <a:r>
              <a:rPr lang="en-US" dirty="0" smtClean="0"/>
              <a:t> wall of the tympanic cavity. </a:t>
            </a:r>
          </a:p>
          <a:p>
            <a:r>
              <a:rPr lang="en-US" b="1" dirty="0" smtClean="0"/>
              <a:t>The feline middle ear</a:t>
            </a:r>
            <a:r>
              <a:rPr lang="en-US" dirty="0" smtClean="0"/>
              <a:t> has an incomplete </a:t>
            </a:r>
            <a:r>
              <a:rPr lang="en-US" b="1" dirty="0" smtClean="0"/>
              <a:t>bony septum</a:t>
            </a:r>
            <a:r>
              <a:rPr lang="en-US" dirty="0" smtClean="0"/>
              <a:t> dividing the ventral chamber into a large </a:t>
            </a:r>
            <a:r>
              <a:rPr lang="en-US" dirty="0" err="1" smtClean="0"/>
              <a:t>ventromedial</a:t>
            </a:r>
            <a:r>
              <a:rPr lang="en-US" dirty="0" smtClean="0"/>
              <a:t> and small </a:t>
            </a:r>
            <a:r>
              <a:rPr lang="en-US" dirty="0" err="1" smtClean="0"/>
              <a:t>dorsolateral</a:t>
            </a:r>
            <a:r>
              <a:rPr lang="en-US" dirty="0" smtClean="0"/>
              <a:t> chamber, communicating </a:t>
            </a:r>
            <a:r>
              <a:rPr lang="en-US" dirty="0" err="1" smtClean="0"/>
              <a:t>caudomedially</a:t>
            </a:r>
            <a:r>
              <a:rPr lang="en-US" dirty="0" smtClean="0"/>
              <a:t>. </a:t>
            </a:r>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991</Words>
  <Application>Microsoft Office PowerPoint</Application>
  <PresentationFormat>On-screen Show (4:3)</PresentationFormat>
  <Paragraphs>30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The middle ear </vt:lpstr>
      <vt:lpstr>Slide 7</vt:lpstr>
      <vt:lpstr>Slide 8</vt:lpstr>
      <vt:lpstr>Slide 9</vt:lpstr>
      <vt:lpstr>Slide 10</vt:lpstr>
      <vt:lpstr>Slide 11</vt:lpstr>
      <vt:lpstr>INNER EAR </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alaa</dc:creator>
  <cp:lastModifiedBy>alaa</cp:lastModifiedBy>
  <cp:revision>8</cp:revision>
  <dcterms:created xsi:type="dcterms:W3CDTF">2006-08-16T00:00:00Z</dcterms:created>
  <dcterms:modified xsi:type="dcterms:W3CDTF">2018-12-08T21:05:34Z</dcterms:modified>
</cp:coreProperties>
</file>